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129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29B0840-66D8-4BED-80FD-507E9B7C7FDB}" type="datetimeFigureOut">
              <a:rPr lang="en-US" smtClean="0"/>
              <a:t>12/13/2017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510778F-E3ED-472A-B3EA-98F6A2C6DF38}"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9B0840-66D8-4BED-80FD-507E9B7C7FDB}"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29B0840-66D8-4BED-80FD-507E9B7C7FDB}"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510778F-E3ED-472A-B3EA-98F6A2C6DF3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9B0840-66D8-4BED-80FD-507E9B7C7FDB}" type="datetimeFigureOut">
              <a:rPr lang="en-US" smtClean="0"/>
              <a:t>12/13/2017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29B0840-66D8-4BED-80FD-507E9B7C7FDB}" type="datetimeFigureOut">
              <a:rPr lang="en-US" smtClean="0"/>
              <a:t>12/13/2017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29B0840-66D8-4BED-80FD-507E9B7C7FDB}" type="datetimeFigureOut">
              <a:rPr lang="en-US" smtClean="0"/>
              <a:t>12/13/2017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9B0840-66D8-4BED-80FD-507E9B7C7FDB}" type="datetimeFigureOut">
              <a:rPr lang="en-US" smtClean="0"/>
              <a:t>12/13/2017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9B0840-66D8-4BED-80FD-507E9B7C7FDB}" type="datetimeFigureOut">
              <a:rPr lang="en-US" smtClean="0"/>
              <a:t>12/13/2017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29B0840-66D8-4BED-80FD-507E9B7C7FDB}" type="datetimeFigureOut">
              <a:rPr lang="en-US" smtClean="0"/>
              <a:t>12/13/2017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9B0840-66D8-4BED-80FD-507E9B7C7FDB}"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9B0840-66D8-4BED-80FD-507E9B7C7FDB}"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0778F-E3ED-472A-B3EA-98F6A2C6DF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29B0840-66D8-4BED-80FD-507E9B7C7FDB}" type="datetimeFigureOut">
              <a:rPr lang="en-US" smtClean="0"/>
              <a:t>12/13/2017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510778F-E3ED-472A-B3EA-98F6A2C6DF3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3810000"/>
          </a:xfrm>
        </p:spPr>
        <p:txBody>
          <a:bodyPr>
            <a:noAutofit/>
          </a:bodyPr>
          <a:lstStyle/>
          <a:p>
            <a:r>
              <a:rPr lang="en-US" sz="6000" dirty="0" err="1" smtClean="0"/>
              <a:t>STARBuCKS</a:t>
            </a:r>
            <a:r>
              <a:rPr lang="en-US" sz="6000" dirty="0" smtClean="0"/>
              <a:t> </a:t>
            </a:r>
            <a:r>
              <a:rPr lang="en-US" sz="6000" dirty="0" smtClean="0"/>
              <a:t>COFFEE</a:t>
            </a:r>
            <a:br>
              <a:rPr lang="en-US" sz="6000" dirty="0" smtClean="0"/>
            </a:br>
            <a:r>
              <a:rPr lang="en-US" sz="6000" dirty="0" smtClean="0"/>
              <a:t/>
            </a:r>
            <a:br>
              <a:rPr lang="en-US" sz="6000" dirty="0" smtClean="0"/>
            </a:br>
            <a:endParaRPr lang="en-US" sz="6000" dirty="0"/>
          </a:p>
        </p:txBody>
      </p:sp>
      <p:sp>
        <p:nvSpPr>
          <p:cNvPr id="3" name="Subtitle 2"/>
          <p:cNvSpPr>
            <a:spLocks noGrp="1"/>
          </p:cNvSpPr>
          <p:nvPr>
            <p:ph type="subTitle" idx="1"/>
          </p:nvPr>
        </p:nvSpPr>
        <p:spPr>
          <a:xfrm>
            <a:off x="1371600" y="3352800"/>
            <a:ext cx="6400800" cy="2286000"/>
          </a:xfrm>
        </p:spPr>
        <p:txBody>
          <a:bodyPr/>
          <a:lstStyle/>
          <a:p>
            <a:r>
              <a:rPr lang="en-US" dirty="0" smtClean="0"/>
              <a:t>Student’s Name</a:t>
            </a:r>
          </a:p>
          <a:p>
            <a:r>
              <a:rPr lang="en-US" dirty="0"/>
              <a:t>Course </a:t>
            </a:r>
            <a:r>
              <a:rPr lang="en-US" dirty="0" smtClean="0"/>
              <a:t>Name</a:t>
            </a:r>
          </a:p>
          <a:p>
            <a:r>
              <a:rPr lang="en-US" dirty="0" smtClean="0"/>
              <a:t>Date</a:t>
            </a:r>
          </a:p>
        </p:txBody>
      </p:sp>
    </p:spTree>
    <p:extLst>
      <p:ext uri="{BB962C8B-B14F-4D97-AF65-F5344CB8AC3E}">
        <p14:creationId xmlns:p14="http://schemas.microsoft.com/office/powerpoint/2010/main" val="40416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lstStyle/>
          <a:p>
            <a:pPr marL="0" indent="0">
              <a:buNone/>
            </a:pPr>
            <a:r>
              <a:rPr lang="en-US" u="sng" dirty="0" smtClean="0"/>
              <a:t>Background</a:t>
            </a:r>
          </a:p>
          <a:p>
            <a:r>
              <a:rPr lang="en-US" dirty="0"/>
              <a:t>B</a:t>
            </a:r>
            <a:r>
              <a:rPr lang="en-US" dirty="0" smtClean="0"/>
              <a:t>egan in 1971</a:t>
            </a:r>
          </a:p>
          <a:p>
            <a:r>
              <a:rPr lang="en-US" dirty="0" smtClean="0"/>
              <a:t>First store </a:t>
            </a:r>
            <a:r>
              <a:rPr lang="en-US" dirty="0"/>
              <a:t>in the Pike Place Market in Seattle, </a:t>
            </a:r>
            <a:r>
              <a:rPr lang="en-US" dirty="0" smtClean="0"/>
              <a:t>Washington</a:t>
            </a:r>
          </a:p>
          <a:p>
            <a:r>
              <a:rPr lang="en-US" dirty="0"/>
              <a:t>Grew from 55 stores in 1989 to over 15,000 stores </a:t>
            </a:r>
            <a:r>
              <a:rPr lang="en-US" dirty="0" smtClean="0"/>
              <a:t>today</a:t>
            </a:r>
          </a:p>
          <a:p>
            <a:r>
              <a:rPr lang="en-US" dirty="0"/>
              <a:t>Served 400 customers </a:t>
            </a:r>
            <a:r>
              <a:rPr lang="en-US" dirty="0" smtClean="0"/>
              <a:t>on first opening</a:t>
            </a:r>
          </a:p>
          <a:p>
            <a:endParaRPr lang="en-US" dirty="0"/>
          </a:p>
        </p:txBody>
      </p:sp>
    </p:spTree>
    <p:extLst>
      <p:ext uri="{BB962C8B-B14F-4D97-AF65-F5344CB8AC3E}">
        <p14:creationId xmlns:p14="http://schemas.microsoft.com/office/powerpoint/2010/main" val="1794405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about Starbucks</a:t>
            </a:r>
            <a:endParaRPr lang="en-US" dirty="0"/>
          </a:p>
        </p:txBody>
      </p:sp>
      <p:sp>
        <p:nvSpPr>
          <p:cNvPr id="3" name="Content Placeholder 2"/>
          <p:cNvSpPr>
            <a:spLocks noGrp="1"/>
          </p:cNvSpPr>
          <p:nvPr>
            <p:ph idx="1"/>
          </p:nvPr>
        </p:nvSpPr>
        <p:spPr/>
        <p:txBody>
          <a:bodyPr/>
          <a:lstStyle/>
          <a:p>
            <a:r>
              <a:rPr lang="en-US" dirty="0" smtClean="0"/>
              <a:t>It is now the worlds </a:t>
            </a:r>
            <a:r>
              <a:rPr lang="en-US" dirty="0"/>
              <a:t>premier roaster and retailer of specialty </a:t>
            </a:r>
            <a:r>
              <a:rPr lang="en-US" dirty="0" smtClean="0"/>
              <a:t>coffee</a:t>
            </a:r>
          </a:p>
          <a:p>
            <a:endParaRPr lang="en-US" dirty="0" smtClean="0"/>
          </a:p>
          <a:p>
            <a:r>
              <a:rPr lang="en-US" dirty="0" smtClean="0"/>
              <a:t>Owns 7,852 </a:t>
            </a:r>
            <a:r>
              <a:rPr lang="en-US" dirty="0"/>
              <a:t>licensed stores in more than 50 countries </a:t>
            </a:r>
            <a:r>
              <a:rPr lang="en-US" dirty="0" smtClean="0"/>
              <a:t>worldwide</a:t>
            </a:r>
          </a:p>
          <a:p>
            <a:pPr marL="109728" indent="0">
              <a:buNone/>
            </a:pPr>
            <a:endParaRPr lang="en-US" dirty="0" smtClean="0"/>
          </a:p>
          <a:p>
            <a:r>
              <a:rPr lang="en-US" dirty="0"/>
              <a:t>Annual sales of about $10 </a:t>
            </a:r>
            <a:r>
              <a:rPr lang="en-US" dirty="0" smtClean="0"/>
              <a:t>billion</a:t>
            </a:r>
          </a:p>
          <a:p>
            <a:endParaRPr lang="en-US" dirty="0"/>
          </a:p>
        </p:txBody>
      </p:sp>
    </p:spTree>
    <p:extLst>
      <p:ext uri="{BB962C8B-B14F-4D97-AF65-F5344CB8AC3E}">
        <p14:creationId xmlns:p14="http://schemas.microsoft.com/office/powerpoint/2010/main" val="327291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Starbucks Products</a:t>
            </a:r>
            <a:endParaRPr lang="en-US" dirty="0"/>
          </a:p>
        </p:txBody>
      </p:sp>
      <p:sp>
        <p:nvSpPr>
          <p:cNvPr id="2" name="Content Placeholder 1"/>
          <p:cNvSpPr>
            <a:spLocks noGrp="1"/>
          </p:cNvSpPr>
          <p:nvPr>
            <p:ph idx="1"/>
          </p:nvPr>
        </p:nvSpPr>
        <p:spPr/>
        <p:txBody>
          <a:bodyPr/>
          <a:lstStyle/>
          <a:p>
            <a:r>
              <a:rPr lang="en-US" dirty="0" smtClean="0"/>
              <a:t>Fresh Brewed Coffee</a:t>
            </a:r>
          </a:p>
          <a:p>
            <a:endParaRPr lang="en-US" dirty="0"/>
          </a:p>
          <a:p>
            <a:r>
              <a:rPr lang="en-US" dirty="0" smtClean="0"/>
              <a:t>Italian-Style Espresso Beverages </a:t>
            </a:r>
          </a:p>
          <a:p>
            <a:endParaRPr lang="en-US" dirty="0"/>
          </a:p>
          <a:p>
            <a:r>
              <a:rPr lang="en-US" dirty="0" smtClean="0"/>
              <a:t>Coffee related accessories and equipment </a:t>
            </a:r>
          </a:p>
          <a:p>
            <a:endParaRPr lang="en-US" dirty="0"/>
          </a:p>
          <a:p>
            <a:r>
              <a:rPr lang="en-US" dirty="0" smtClean="0"/>
              <a:t>Coffee alternatives </a:t>
            </a:r>
          </a:p>
        </p:txBody>
      </p:sp>
    </p:spTree>
    <p:extLst>
      <p:ext uri="{BB962C8B-B14F-4D97-AF65-F5344CB8AC3E}">
        <p14:creationId xmlns:p14="http://schemas.microsoft.com/office/powerpoint/2010/main" val="2282908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Business Problem (1)</a:t>
            </a:r>
            <a:endParaRPr lang="en-US" dirty="0"/>
          </a:p>
        </p:txBody>
      </p:sp>
      <p:sp>
        <p:nvSpPr>
          <p:cNvPr id="2" name="Content Placeholder 1"/>
          <p:cNvSpPr>
            <a:spLocks noGrp="1"/>
          </p:cNvSpPr>
          <p:nvPr>
            <p:ph idx="1"/>
          </p:nvPr>
        </p:nvSpPr>
        <p:spPr/>
        <p:txBody>
          <a:bodyPr/>
          <a:lstStyle/>
          <a:p>
            <a:pPr marL="109728" indent="0">
              <a:buNone/>
            </a:pPr>
            <a:r>
              <a:rPr lang="en-US" u="sng" dirty="0" smtClean="0"/>
              <a:t>Management decisions</a:t>
            </a:r>
            <a:r>
              <a:rPr lang="en-US" dirty="0" smtClean="0"/>
              <a:t>-how to increase customer loyalty in the market</a:t>
            </a:r>
          </a:p>
          <a:p>
            <a:pPr marL="109728" indent="0">
              <a:buNone/>
            </a:pPr>
            <a:endParaRPr lang="en-US" dirty="0" smtClean="0"/>
          </a:p>
          <a:p>
            <a:r>
              <a:rPr lang="en-US" dirty="0" smtClean="0"/>
              <a:t>Making health-conscious drinks</a:t>
            </a:r>
          </a:p>
          <a:p>
            <a:endParaRPr lang="en-US" dirty="0"/>
          </a:p>
          <a:p>
            <a:r>
              <a:rPr lang="en-US" dirty="0" smtClean="0"/>
              <a:t>Minimizing crowd in high volume locations</a:t>
            </a:r>
          </a:p>
          <a:p>
            <a:endParaRPr lang="en-US" dirty="0"/>
          </a:p>
          <a:p>
            <a:endParaRPr lang="en-US" dirty="0" smtClean="0"/>
          </a:p>
          <a:p>
            <a:endParaRPr lang="en-US" dirty="0"/>
          </a:p>
          <a:p>
            <a:endParaRPr lang="en-US" dirty="0" smtClean="0"/>
          </a:p>
          <a:p>
            <a:pPr marL="109728" indent="0">
              <a:buNone/>
            </a:pPr>
            <a:endParaRPr lang="en-US" u="sng" dirty="0"/>
          </a:p>
          <a:p>
            <a:endParaRPr lang="en-US" u="sng" dirty="0" smtClean="0"/>
          </a:p>
          <a:p>
            <a:endParaRPr lang="en-US" u="sng" dirty="0"/>
          </a:p>
        </p:txBody>
      </p:sp>
    </p:spTree>
    <p:extLst>
      <p:ext uri="{BB962C8B-B14F-4D97-AF65-F5344CB8AC3E}">
        <p14:creationId xmlns:p14="http://schemas.microsoft.com/office/powerpoint/2010/main" val="1264161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Business Problem (2)</a:t>
            </a:r>
            <a:endParaRPr lang="en-US" dirty="0"/>
          </a:p>
        </p:txBody>
      </p:sp>
      <p:sp>
        <p:nvSpPr>
          <p:cNvPr id="2" name="Content Placeholder 1"/>
          <p:cNvSpPr>
            <a:spLocks noGrp="1"/>
          </p:cNvSpPr>
          <p:nvPr>
            <p:ph idx="1"/>
          </p:nvPr>
        </p:nvSpPr>
        <p:spPr/>
        <p:txBody>
          <a:bodyPr/>
          <a:lstStyle/>
          <a:p>
            <a:pPr marL="109728" indent="0">
              <a:buNone/>
            </a:pPr>
            <a:r>
              <a:rPr lang="en-US" u="sng" dirty="0" smtClean="0"/>
              <a:t>Management decisions</a:t>
            </a:r>
            <a:r>
              <a:rPr lang="en-US" dirty="0" smtClean="0"/>
              <a:t>-how to increase market share in the United States</a:t>
            </a:r>
          </a:p>
          <a:p>
            <a:pPr marL="109728" indent="0">
              <a:buNone/>
            </a:pPr>
            <a:endParaRPr lang="en-US" u="sng" dirty="0"/>
          </a:p>
          <a:p>
            <a:r>
              <a:rPr lang="en-US" dirty="0" smtClean="0"/>
              <a:t>Expanding Starbucks evening stores in New York</a:t>
            </a:r>
          </a:p>
          <a:p>
            <a:r>
              <a:rPr lang="en-US" dirty="0" smtClean="0"/>
              <a:t>Marketing non-coffee products to non-coffee drinkers </a:t>
            </a:r>
            <a:endParaRPr lang="en-US" dirty="0"/>
          </a:p>
        </p:txBody>
      </p:sp>
    </p:spTree>
    <p:extLst>
      <p:ext uri="{BB962C8B-B14F-4D97-AF65-F5344CB8AC3E}">
        <p14:creationId xmlns:p14="http://schemas.microsoft.com/office/powerpoint/2010/main" val="4123406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Strengths </a:t>
            </a:r>
            <a:endParaRPr lang="en-US" dirty="0"/>
          </a:p>
        </p:txBody>
      </p:sp>
      <p:sp>
        <p:nvSpPr>
          <p:cNvPr id="2" name="Content Placeholder 1"/>
          <p:cNvSpPr>
            <a:spLocks noGrp="1"/>
          </p:cNvSpPr>
          <p:nvPr>
            <p:ph idx="1"/>
          </p:nvPr>
        </p:nvSpPr>
        <p:spPr/>
        <p:txBody>
          <a:bodyPr>
            <a:normAutofit lnSpcReduction="10000"/>
          </a:bodyPr>
          <a:lstStyle/>
          <a:p>
            <a:r>
              <a:rPr lang="en-US" dirty="0" smtClean="0"/>
              <a:t>Starbucks is a multinational corporation</a:t>
            </a:r>
          </a:p>
          <a:p>
            <a:endParaRPr lang="en-US" dirty="0" smtClean="0"/>
          </a:p>
          <a:p>
            <a:r>
              <a:rPr lang="en-US" dirty="0" smtClean="0"/>
              <a:t>Has a consummate management system</a:t>
            </a:r>
          </a:p>
          <a:p>
            <a:endParaRPr lang="en-US" dirty="0"/>
          </a:p>
          <a:p>
            <a:r>
              <a:rPr lang="en-US" dirty="0" smtClean="0"/>
              <a:t>Considerate and patients clerks</a:t>
            </a:r>
          </a:p>
          <a:p>
            <a:endParaRPr lang="en-US" dirty="0" smtClean="0"/>
          </a:p>
          <a:p>
            <a:r>
              <a:rPr lang="en-US" dirty="0" smtClean="0"/>
              <a:t>Has regular and loyal customers</a:t>
            </a:r>
          </a:p>
          <a:p>
            <a:endParaRPr lang="en-US" dirty="0"/>
          </a:p>
          <a:p>
            <a:r>
              <a:rPr lang="en-US" dirty="0" smtClean="0"/>
              <a:t>The environment is elegant and comfortable</a:t>
            </a:r>
          </a:p>
          <a:p>
            <a:pPr marL="109728" indent="0">
              <a:buNone/>
            </a:pPr>
            <a:r>
              <a:rPr lang="en-US" dirty="0" smtClean="0"/>
              <a:t> </a:t>
            </a:r>
          </a:p>
          <a:p>
            <a:endParaRPr lang="en-US" dirty="0"/>
          </a:p>
        </p:txBody>
      </p:sp>
    </p:spTree>
    <p:extLst>
      <p:ext uri="{BB962C8B-B14F-4D97-AF65-F5344CB8AC3E}">
        <p14:creationId xmlns:p14="http://schemas.microsoft.com/office/powerpoint/2010/main" val="2858710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Weaknesses </a:t>
            </a:r>
            <a:endParaRPr lang="en-US" dirty="0"/>
          </a:p>
        </p:txBody>
      </p:sp>
      <p:sp>
        <p:nvSpPr>
          <p:cNvPr id="2" name="Content Placeholder 1"/>
          <p:cNvSpPr>
            <a:spLocks noGrp="1"/>
          </p:cNvSpPr>
          <p:nvPr>
            <p:ph idx="1"/>
          </p:nvPr>
        </p:nvSpPr>
        <p:spPr/>
        <p:txBody>
          <a:bodyPr/>
          <a:lstStyle/>
          <a:p>
            <a:r>
              <a:rPr lang="en-US" dirty="0" smtClean="0"/>
              <a:t>Not many options to choose on the menu</a:t>
            </a:r>
          </a:p>
          <a:p>
            <a:endParaRPr lang="en-US" dirty="0"/>
          </a:p>
          <a:p>
            <a:r>
              <a:rPr lang="en-US" dirty="0" smtClean="0"/>
              <a:t>Its prices are still higher than its competitors</a:t>
            </a:r>
          </a:p>
          <a:p>
            <a:endParaRPr lang="en-US" dirty="0"/>
          </a:p>
          <a:p>
            <a:r>
              <a:rPr lang="en-US" dirty="0" smtClean="0"/>
              <a:t>It is a joint venture and not a franchise organization</a:t>
            </a:r>
          </a:p>
          <a:p>
            <a:endParaRPr lang="en-US" dirty="0" smtClean="0"/>
          </a:p>
          <a:p>
            <a:r>
              <a:rPr lang="en-US" dirty="0" smtClean="0"/>
              <a:t>Most of the population have their meals from fast food restaurants </a:t>
            </a:r>
            <a:endParaRPr lang="en-US" dirty="0"/>
          </a:p>
        </p:txBody>
      </p:sp>
    </p:spTree>
    <p:extLst>
      <p:ext uri="{BB962C8B-B14F-4D97-AF65-F5344CB8AC3E}">
        <p14:creationId xmlns:p14="http://schemas.microsoft.com/office/powerpoint/2010/main" val="1328630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Chronology of Events/Timeline</a:t>
            </a:r>
            <a:endParaRPr lang="en-US" dirty="0"/>
          </a:p>
        </p:txBody>
      </p:sp>
      <p:sp>
        <p:nvSpPr>
          <p:cNvPr id="2" name="Content Placeholder 1"/>
          <p:cNvSpPr>
            <a:spLocks noGrp="1"/>
          </p:cNvSpPr>
          <p:nvPr>
            <p:ph idx="1"/>
          </p:nvPr>
        </p:nvSpPr>
        <p:spPr/>
        <p:txBody>
          <a:bodyPr>
            <a:normAutofit/>
          </a:bodyPr>
          <a:lstStyle/>
          <a:p>
            <a:r>
              <a:rPr lang="en-US" dirty="0" smtClean="0"/>
              <a:t>1971-Starbucks </a:t>
            </a:r>
            <a:r>
              <a:rPr lang="en-US" dirty="0"/>
              <a:t>opens first store in Seattle’s Pike Place Market</a:t>
            </a:r>
            <a:r>
              <a:rPr lang="en-US" dirty="0" smtClean="0"/>
              <a:t>.</a:t>
            </a:r>
          </a:p>
          <a:p>
            <a:r>
              <a:rPr lang="en-US" dirty="0" smtClean="0"/>
              <a:t>1982-Starbucks </a:t>
            </a:r>
            <a:r>
              <a:rPr lang="en-US" dirty="0"/>
              <a:t>begins providing coffee to fine restaurants and espresso bars</a:t>
            </a:r>
            <a:r>
              <a:rPr lang="en-US" dirty="0" smtClean="0"/>
              <a:t>.</a:t>
            </a:r>
          </a:p>
          <a:p>
            <a:r>
              <a:rPr lang="en-US" dirty="0" smtClean="0"/>
              <a:t>1987-changes </a:t>
            </a:r>
            <a:r>
              <a:rPr lang="en-US" dirty="0"/>
              <a:t>its name to Starbucks Corporation. Opens in Chicago and Vancouver, Canada. </a:t>
            </a:r>
            <a:endParaRPr lang="en-US" dirty="0" smtClean="0"/>
          </a:p>
          <a:p>
            <a:r>
              <a:rPr lang="en-US" dirty="0" smtClean="0"/>
              <a:t>1988-Offers </a:t>
            </a:r>
            <a:r>
              <a:rPr lang="en-US" dirty="0"/>
              <a:t>full health benefits to eligible full- and part-time employees, including coverage for domestic partnerships. </a:t>
            </a:r>
          </a:p>
        </p:txBody>
      </p:sp>
    </p:spTree>
    <p:extLst>
      <p:ext uri="{BB962C8B-B14F-4D97-AF65-F5344CB8AC3E}">
        <p14:creationId xmlns:p14="http://schemas.microsoft.com/office/powerpoint/2010/main" val="3272957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Chronology of Events/Timeline</a:t>
            </a:r>
          </a:p>
        </p:txBody>
      </p:sp>
      <p:sp>
        <p:nvSpPr>
          <p:cNvPr id="2" name="Content Placeholder 1"/>
          <p:cNvSpPr>
            <a:spLocks noGrp="1"/>
          </p:cNvSpPr>
          <p:nvPr>
            <p:ph idx="1"/>
          </p:nvPr>
        </p:nvSpPr>
        <p:spPr/>
        <p:txBody>
          <a:bodyPr>
            <a:normAutofit fontScale="92500"/>
          </a:bodyPr>
          <a:lstStyle/>
          <a:p>
            <a:r>
              <a:rPr lang="en-US" dirty="0" smtClean="0"/>
              <a:t>1991-Becomes </a:t>
            </a:r>
            <a:r>
              <a:rPr lang="en-US" dirty="0"/>
              <a:t>the first privately owned U.S. company to offer a stock option </a:t>
            </a:r>
            <a:r>
              <a:rPr lang="en-US" dirty="0" smtClean="0"/>
              <a:t>program</a:t>
            </a:r>
          </a:p>
          <a:p>
            <a:r>
              <a:rPr lang="en-US" dirty="0" smtClean="0"/>
              <a:t>1997-Establishes </a:t>
            </a:r>
            <a:r>
              <a:rPr lang="en-US" dirty="0"/>
              <a:t>the Starbucks Foundation</a:t>
            </a:r>
            <a:r>
              <a:rPr lang="en-US" dirty="0" smtClean="0"/>
              <a:t>.</a:t>
            </a:r>
          </a:p>
          <a:p>
            <a:r>
              <a:rPr lang="en-US" dirty="0" smtClean="0"/>
              <a:t>2006-Launches </a:t>
            </a:r>
            <a:r>
              <a:rPr lang="en-US" dirty="0"/>
              <a:t>the industry’s first paper beverage cup containing post-consumer recycled </a:t>
            </a:r>
            <a:r>
              <a:rPr lang="en-US" dirty="0" smtClean="0"/>
              <a:t>fiber</a:t>
            </a:r>
          </a:p>
          <a:p>
            <a:r>
              <a:rPr lang="en-US" dirty="0"/>
              <a:t>Expands digital offerings for customers with free </a:t>
            </a:r>
            <a:r>
              <a:rPr lang="en-US" dirty="0" err="1"/>
              <a:t>unlimitedWi</a:t>
            </a:r>
            <a:r>
              <a:rPr lang="en-US" dirty="0"/>
              <a:t>‐Fi,</a:t>
            </a:r>
            <a:endParaRPr lang="en-US" dirty="0" smtClean="0"/>
          </a:p>
          <a:p>
            <a:r>
              <a:rPr lang="en-US" dirty="0" smtClean="0"/>
              <a:t>2012-Introduces </a:t>
            </a:r>
            <a:r>
              <a:rPr lang="en-US" dirty="0"/>
              <a:t>Starbucks® Blonde </a:t>
            </a:r>
            <a:r>
              <a:rPr lang="en-US" dirty="0" smtClean="0"/>
              <a:t>Roast</a:t>
            </a:r>
          </a:p>
          <a:p>
            <a:r>
              <a:rPr lang="en-US" dirty="0" smtClean="0"/>
              <a:t>2015-Launches </a:t>
            </a:r>
            <a:r>
              <a:rPr lang="en-US" dirty="0"/>
              <a:t>Cold Brew iced coffee and Evolution Fresh™ handcrafted smoothies. </a:t>
            </a:r>
          </a:p>
        </p:txBody>
      </p:sp>
    </p:spTree>
    <p:extLst>
      <p:ext uri="{BB962C8B-B14F-4D97-AF65-F5344CB8AC3E}">
        <p14:creationId xmlns:p14="http://schemas.microsoft.com/office/powerpoint/2010/main" val="175297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Stakeholders </a:t>
            </a:r>
            <a:endParaRPr lang="en-US" dirty="0"/>
          </a:p>
        </p:txBody>
      </p:sp>
      <p:sp>
        <p:nvSpPr>
          <p:cNvPr id="2" name="Content Placeholder 1"/>
          <p:cNvSpPr>
            <a:spLocks noGrp="1"/>
          </p:cNvSpPr>
          <p:nvPr>
            <p:ph idx="1"/>
          </p:nvPr>
        </p:nvSpPr>
        <p:spPr/>
        <p:txBody>
          <a:bodyPr>
            <a:normAutofit fontScale="92500" lnSpcReduction="20000"/>
          </a:bodyPr>
          <a:lstStyle/>
          <a:p>
            <a:pPr fontAlgn="base"/>
            <a:r>
              <a:rPr lang="en-US" dirty="0" smtClean="0"/>
              <a:t>Employees </a:t>
            </a:r>
            <a:r>
              <a:rPr lang="en-US" dirty="0"/>
              <a:t>(baristas, partners</a:t>
            </a:r>
            <a:r>
              <a:rPr lang="en-US" dirty="0" smtClean="0"/>
              <a:t>)</a:t>
            </a:r>
          </a:p>
          <a:p>
            <a:pPr marL="109728" indent="0" fontAlgn="base">
              <a:buNone/>
            </a:pPr>
            <a:endParaRPr lang="en-US" dirty="0"/>
          </a:p>
          <a:p>
            <a:pPr fontAlgn="base"/>
            <a:r>
              <a:rPr lang="en-US" dirty="0" smtClean="0"/>
              <a:t>Customers</a:t>
            </a:r>
          </a:p>
          <a:p>
            <a:pPr marL="109728" indent="0" fontAlgn="base">
              <a:buNone/>
            </a:pPr>
            <a:endParaRPr lang="en-US" dirty="0"/>
          </a:p>
          <a:p>
            <a:pPr fontAlgn="base"/>
            <a:r>
              <a:rPr lang="en-US" dirty="0"/>
              <a:t>Suppliers (supply firms, coffee farmers</a:t>
            </a:r>
            <a:r>
              <a:rPr lang="en-US" dirty="0" smtClean="0"/>
              <a:t>)</a:t>
            </a:r>
          </a:p>
          <a:p>
            <a:pPr marL="109728" indent="0" fontAlgn="base">
              <a:buNone/>
            </a:pPr>
            <a:endParaRPr lang="en-US" dirty="0"/>
          </a:p>
          <a:p>
            <a:pPr fontAlgn="base"/>
            <a:r>
              <a:rPr lang="en-US" dirty="0" smtClean="0"/>
              <a:t>Environment</a:t>
            </a:r>
          </a:p>
          <a:p>
            <a:pPr fontAlgn="base"/>
            <a:endParaRPr lang="en-US" dirty="0"/>
          </a:p>
          <a:p>
            <a:pPr fontAlgn="base"/>
            <a:r>
              <a:rPr lang="en-US" dirty="0" smtClean="0"/>
              <a:t>Investors</a:t>
            </a:r>
          </a:p>
          <a:p>
            <a:pPr marL="109728" indent="0" fontAlgn="base">
              <a:buNone/>
            </a:pPr>
            <a:endParaRPr lang="en-US" dirty="0"/>
          </a:p>
          <a:p>
            <a:pPr fontAlgn="base"/>
            <a:r>
              <a:rPr lang="en-US" dirty="0"/>
              <a:t>Governments</a:t>
            </a:r>
          </a:p>
          <a:p>
            <a:pPr marL="109728" indent="0">
              <a:buNone/>
            </a:pPr>
            <a:endParaRPr lang="en-US" dirty="0"/>
          </a:p>
        </p:txBody>
      </p:sp>
    </p:spTree>
    <p:extLst>
      <p:ext uri="{BB962C8B-B14F-4D97-AF65-F5344CB8AC3E}">
        <p14:creationId xmlns:p14="http://schemas.microsoft.com/office/powerpoint/2010/main" val="3116502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Stakeholders Groups</a:t>
            </a:r>
            <a:endParaRPr lang="en-US" dirty="0"/>
          </a:p>
        </p:txBody>
      </p:sp>
      <p:sp>
        <p:nvSpPr>
          <p:cNvPr id="2" name="Content Placeholder 1"/>
          <p:cNvSpPr>
            <a:spLocks noGrp="1"/>
          </p:cNvSpPr>
          <p:nvPr>
            <p:ph idx="1"/>
          </p:nvPr>
        </p:nvSpPr>
        <p:spPr/>
        <p:txBody>
          <a:bodyPr>
            <a:normAutofit lnSpcReduction="10000"/>
          </a:bodyPr>
          <a:lstStyle/>
          <a:p>
            <a:r>
              <a:rPr lang="en-US" b="1" dirty="0" smtClean="0"/>
              <a:t>Employees</a:t>
            </a:r>
            <a:r>
              <a:rPr lang="en-US" dirty="0"/>
              <a:t>-</a:t>
            </a:r>
            <a:r>
              <a:rPr lang="en-US" dirty="0" smtClean="0"/>
              <a:t>Starbucks </a:t>
            </a:r>
            <a:r>
              <a:rPr lang="en-US" dirty="0"/>
              <a:t>prioritizes employees in its corporate social responsibility efforts. </a:t>
            </a:r>
            <a:endParaRPr lang="en-US" dirty="0" smtClean="0"/>
          </a:p>
          <a:p>
            <a:r>
              <a:rPr lang="en-US" b="1" dirty="0"/>
              <a:t>Customers</a:t>
            </a:r>
            <a:r>
              <a:rPr lang="en-US" dirty="0"/>
              <a:t>. Starbucks considers customers as among its top stakeholders. The interests of this stakeholder group are high quality service and </a:t>
            </a:r>
            <a:r>
              <a:rPr lang="en-US" dirty="0" smtClean="0"/>
              <a:t>products.</a:t>
            </a:r>
          </a:p>
          <a:p>
            <a:r>
              <a:rPr lang="en-US" b="1" dirty="0"/>
              <a:t>Suppliers</a:t>
            </a:r>
            <a:r>
              <a:rPr lang="en-US" dirty="0"/>
              <a:t>. Starbucks suppliers are composed of wholesale supply firms and coffee farmers. The main interest of this stakeholder group is compensation and a growing demand from Starbucks</a:t>
            </a:r>
            <a:endParaRPr lang="en-US" dirty="0" smtClean="0"/>
          </a:p>
        </p:txBody>
      </p:sp>
    </p:spTree>
    <p:extLst>
      <p:ext uri="{BB962C8B-B14F-4D97-AF65-F5344CB8AC3E}">
        <p14:creationId xmlns:p14="http://schemas.microsoft.com/office/powerpoint/2010/main" val="682825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Stakeholders Groups</a:t>
            </a:r>
          </a:p>
        </p:txBody>
      </p:sp>
      <p:sp>
        <p:nvSpPr>
          <p:cNvPr id="2" name="Content Placeholder 1"/>
          <p:cNvSpPr>
            <a:spLocks noGrp="1"/>
          </p:cNvSpPr>
          <p:nvPr>
            <p:ph idx="1"/>
          </p:nvPr>
        </p:nvSpPr>
        <p:spPr/>
        <p:txBody>
          <a:bodyPr>
            <a:normAutofit lnSpcReduction="10000"/>
          </a:bodyPr>
          <a:lstStyle/>
          <a:p>
            <a:r>
              <a:rPr lang="en-US" b="1" dirty="0"/>
              <a:t>Environment</a:t>
            </a:r>
            <a:r>
              <a:rPr lang="en-US" dirty="0"/>
              <a:t>. Starbucks has corporate social responsibility programs for environmentally sound business. </a:t>
            </a:r>
            <a:endParaRPr lang="en-US" dirty="0" smtClean="0"/>
          </a:p>
          <a:p>
            <a:r>
              <a:rPr lang="en-US" b="1" dirty="0"/>
              <a:t>Investors</a:t>
            </a:r>
            <a:r>
              <a:rPr lang="en-US" dirty="0"/>
              <a:t>. As in any business, Starbucks must address investors as stakeholders. Investors have interests in high financial performance of the company</a:t>
            </a:r>
            <a:r>
              <a:rPr lang="en-US" dirty="0" smtClean="0"/>
              <a:t>.</a:t>
            </a:r>
          </a:p>
          <a:p>
            <a:r>
              <a:rPr lang="en-US" b="1" dirty="0"/>
              <a:t>Governments</a:t>
            </a:r>
            <a:r>
              <a:rPr lang="en-US" dirty="0"/>
              <a:t>. Starbucks must address the interests of numerous governments as stakeholders, considering the company’s global presence.</a:t>
            </a:r>
          </a:p>
        </p:txBody>
      </p:sp>
    </p:spTree>
    <p:extLst>
      <p:ext uri="{BB962C8B-B14F-4D97-AF65-F5344CB8AC3E}">
        <p14:creationId xmlns:p14="http://schemas.microsoft.com/office/powerpoint/2010/main" val="4185163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Threats </a:t>
            </a:r>
            <a:endParaRPr lang="en-US" dirty="0"/>
          </a:p>
        </p:txBody>
      </p:sp>
      <p:sp>
        <p:nvSpPr>
          <p:cNvPr id="2" name="Content Placeholder 1"/>
          <p:cNvSpPr>
            <a:spLocks noGrp="1"/>
          </p:cNvSpPr>
          <p:nvPr>
            <p:ph idx="1"/>
          </p:nvPr>
        </p:nvSpPr>
        <p:spPr/>
        <p:txBody>
          <a:bodyPr/>
          <a:lstStyle/>
          <a:p>
            <a:r>
              <a:rPr lang="en-US" dirty="0" smtClean="0"/>
              <a:t>Coffee beans are all imported </a:t>
            </a:r>
          </a:p>
          <a:p>
            <a:endParaRPr lang="en-US" dirty="0"/>
          </a:p>
          <a:p>
            <a:r>
              <a:rPr lang="en-US" dirty="0" smtClean="0"/>
              <a:t>Each country has a different government policy </a:t>
            </a:r>
          </a:p>
          <a:p>
            <a:endParaRPr lang="en-US" dirty="0"/>
          </a:p>
          <a:p>
            <a:r>
              <a:rPr lang="en-US" dirty="0" smtClean="0"/>
              <a:t>They face a lot of huge competitors </a:t>
            </a:r>
          </a:p>
          <a:p>
            <a:endParaRPr lang="en-US" dirty="0"/>
          </a:p>
          <a:p>
            <a:r>
              <a:rPr lang="en-US" dirty="0" smtClean="0"/>
              <a:t>The taste and flavors may not impress everyone </a:t>
            </a:r>
            <a:endParaRPr lang="en-US" dirty="0"/>
          </a:p>
        </p:txBody>
      </p:sp>
    </p:spTree>
    <p:extLst>
      <p:ext uri="{BB962C8B-B14F-4D97-AF65-F5344CB8AC3E}">
        <p14:creationId xmlns:p14="http://schemas.microsoft.com/office/powerpoint/2010/main" val="336292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Strategies </a:t>
            </a:r>
            <a:endParaRPr lang="en-US" dirty="0"/>
          </a:p>
        </p:txBody>
      </p:sp>
      <p:sp>
        <p:nvSpPr>
          <p:cNvPr id="2" name="Content Placeholder 1"/>
          <p:cNvSpPr>
            <a:spLocks noGrp="1"/>
          </p:cNvSpPr>
          <p:nvPr>
            <p:ph idx="1"/>
          </p:nvPr>
        </p:nvSpPr>
        <p:spPr/>
        <p:txBody>
          <a:bodyPr/>
          <a:lstStyle/>
          <a:p>
            <a:r>
              <a:rPr lang="en-US" dirty="0" smtClean="0"/>
              <a:t>Business strategy</a:t>
            </a:r>
          </a:p>
          <a:p>
            <a:endParaRPr lang="en-US" dirty="0"/>
          </a:p>
          <a:p>
            <a:r>
              <a:rPr lang="en-US" dirty="0" smtClean="0"/>
              <a:t>Corporate level strategy </a:t>
            </a:r>
          </a:p>
          <a:p>
            <a:endParaRPr lang="en-US" dirty="0"/>
          </a:p>
          <a:p>
            <a:r>
              <a:rPr lang="en-US" dirty="0" smtClean="0"/>
              <a:t>Competitive strategy</a:t>
            </a:r>
          </a:p>
          <a:p>
            <a:endParaRPr lang="en-US" dirty="0"/>
          </a:p>
          <a:p>
            <a:r>
              <a:rPr lang="en-US" dirty="0" smtClean="0"/>
              <a:t>International expansion strategy</a:t>
            </a:r>
          </a:p>
          <a:p>
            <a:pPr marL="109728" indent="0">
              <a:buNone/>
            </a:pPr>
            <a:endParaRPr lang="en-US" dirty="0"/>
          </a:p>
        </p:txBody>
      </p:sp>
    </p:spTree>
    <p:extLst>
      <p:ext uri="{BB962C8B-B14F-4D97-AF65-F5344CB8AC3E}">
        <p14:creationId xmlns:p14="http://schemas.microsoft.com/office/powerpoint/2010/main" val="3248259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Business Strategy</a:t>
            </a:r>
          </a:p>
        </p:txBody>
      </p:sp>
      <p:sp>
        <p:nvSpPr>
          <p:cNvPr id="2" name="Content Placeholder 1"/>
          <p:cNvSpPr>
            <a:spLocks noGrp="1"/>
          </p:cNvSpPr>
          <p:nvPr>
            <p:ph idx="1"/>
          </p:nvPr>
        </p:nvSpPr>
        <p:spPr/>
        <p:txBody>
          <a:bodyPr/>
          <a:lstStyle/>
          <a:p>
            <a:r>
              <a:rPr lang="en-US" dirty="0" smtClean="0"/>
              <a:t>Offering ‘third-place’ experience </a:t>
            </a:r>
          </a:p>
          <a:p>
            <a:endParaRPr lang="en-US" dirty="0"/>
          </a:p>
          <a:p>
            <a:r>
              <a:rPr lang="en-US" dirty="0"/>
              <a:t>Selling coffee of the highest </a:t>
            </a:r>
            <a:r>
              <a:rPr lang="en-US" dirty="0" smtClean="0"/>
              <a:t>quality</a:t>
            </a:r>
          </a:p>
          <a:p>
            <a:endParaRPr lang="en-US" dirty="0"/>
          </a:p>
          <a:p>
            <a:r>
              <a:rPr lang="en-US" dirty="0"/>
              <a:t>Integrating technology into various business </a:t>
            </a:r>
            <a:r>
              <a:rPr lang="en-US" dirty="0" smtClean="0"/>
              <a:t>processes</a:t>
            </a:r>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573237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Competitive Strategy </a:t>
            </a:r>
            <a:endParaRPr lang="en-US" dirty="0"/>
          </a:p>
        </p:txBody>
      </p:sp>
      <p:sp>
        <p:nvSpPr>
          <p:cNvPr id="2" name="Content Placeholder 1"/>
          <p:cNvSpPr>
            <a:spLocks noGrp="1"/>
          </p:cNvSpPr>
          <p:nvPr>
            <p:ph idx="1"/>
          </p:nvPr>
        </p:nvSpPr>
        <p:spPr/>
        <p:txBody>
          <a:bodyPr/>
          <a:lstStyle/>
          <a:p>
            <a:r>
              <a:rPr lang="en-US" dirty="0" smtClean="0"/>
              <a:t>Perfect competition strategy</a:t>
            </a:r>
          </a:p>
          <a:p>
            <a:endParaRPr lang="en-US" dirty="0"/>
          </a:p>
          <a:p>
            <a:r>
              <a:rPr lang="en-US" dirty="0" smtClean="0"/>
              <a:t>Monopolistic competition strategy</a:t>
            </a:r>
          </a:p>
          <a:p>
            <a:endParaRPr lang="en-US" dirty="0"/>
          </a:p>
          <a:p>
            <a:r>
              <a:rPr lang="en-US" dirty="0" smtClean="0"/>
              <a:t>Oligopoly strategy </a:t>
            </a:r>
          </a:p>
          <a:p>
            <a:endParaRPr lang="en-US" dirty="0"/>
          </a:p>
        </p:txBody>
      </p:sp>
    </p:spTree>
    <p:extLst>
      <p:ext uri="{BB962C8B-B14F-4D97-AF65-F5344CB8AC3E}">
        <p14:creationId xmlns:p14="http://schemas.microsoft.com/office/powerpoint/2010/main" val="771315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International Expansion Strategy </a:t>
            </a:r>
            <a:endParaRPr lang="en-US" dirty="0"/>
          </a:p>
        </p:txBody>
      </p:sp>
      <p:sp>
        <p:nvSpPr>
          <p:cNvPr id="2" name="Content Placeholder 1"/>
          <p:cNvSpPr>
            <a:spLocks noGrp="1"/>
          </p:cNvSpPr>
          <p:nvPr>
            <p:ph idx="1"/>
          </p:nvPr>
        </p:nvSpPr>
        <p:spPr/>
        <p:txBody>
          <a:bodyPr/>
          <a:lstStyle/>
          <a:p>
            <a:r>
              <a:rPr lang="en-US" dirty="0"/>
              <a:t>Innovation To Improve Customer Experience </a:t>
            </a:r>
            <a:r>
              <a:rPr lang="en-US" dirty="0" smtClean="0"/>
              <a:t>globally-Starbucks has </a:t>
            </a:r>
            <a:r>
              <a:rPr lang="en-US" dirty="0"/>
              <a:t>ensured that it adapts itself to the local environment and this strategy has been instrumental to its growth in the region. </a:t>
            </a:r>
            <a:endParaRPr lang="en-US" dirty="0" smtClean="0"/>
          </a:p>
          <a:p>
            <a:endParaRPr lang="en-US" dirty="0"/>
          </a:p>
          <a:p>
            <a:r>
              <a:rPr lang="en-US" dirty="0"/>
              <a:t>Tapping </a:t>
            </a:r>
            <a:r>
              <a:rPr lang="en-US" dirty="0" smtClean="0"/>
              <a:t>The potentially </a:t>
            </a:r>
            <a:r>
              <a:rPr lang="en-US" dirty="0"/>
              <a:t>Growing </a:t>
            </a:r>
            <a:r>
              <a:rPr lang="en-US" dirty="0" smtClean="0"/>
              <a:t> Market-</a:t>
            </a:r>
            <a:r>
              <a:rPr lang="en-US" dirty="0"/>
              <a:t>Starbucks sees a huge opportunity in the growing middle class with higher disposable income in </a:t>
            </a:r>
            <a:r>
              <a:rPr lang="en-US" dirty="0" smtClean="0"/>
              <a:t>countries with growing economy</a:t>
            </a:r>
          </a:p>
          <a:p>
            <a:endParaRPr lang="en-US" dirty="0"/>
          </a:p>
          <a:p>
            <a:endParaRPr lang="en-US" dirty="0"/>
          </a:p>
        </p:txBody>
      </p:sp>
    </p:spTree>
    <p:extLst>
      <p:ext uri="{BB962C8B-B14F-4D97-AF65-F5344CB8AC3E}">
        <p14:creationId xmlns:p14="http://schemas.microsoft.com/office/powerpoint/2010/main" val="262084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Corporate Level Strategy </a:t>
            </a:r>
            <a:endParaRPr lang="en-US" dirty="0"/>
          </a:p>
        </p:txBody>
      </p:sp>
      <p:sp>
        <p:nvSpPr>
          <p:cNvPr id="2" name="Content Placeholder 1"/>
          <p:cNvSpPr>
            <a:spLocks noGrp="1"/>
          </p:cNvSpPr>
          <p:nvPr>
            <p:ph idx="1"/>
          </p:nvPr>
        </p:nvSpPr>
        <p:spPr/>
        <p:txBody>
          <a:bodyPr/>
          <a:lstStyle/>
          <a:p>
            <a:r>
              <a:rPr lang="en-US" dirty="0" smtClean="0"/>
              <a:t>S- Strengths</a:t>
            </a:r>
          </a:p>
          <a:p>
            <a:pPr marL="109728" indent="0">
              <a:buNone/>
            </a:pPr>
            <a:endParaRPr lang="en-US" dirty="0" smtClean="0"/>
          </a:p>
          <a:p>
            <a:r>
              <a:rPr lang="en-US" dirty="0" smtClean="0"/>
              <a:t>W- Weakness</a:t>
            </a:r>
          </a:p>
          <a:p>
            <a:pPr marL="109728" indent="0">
              <a:buNone/>
            </a:pPr>
            <a:endParaRPr lang="en-US" dirty="0" smtClean="0"/>
          </a:p>
          <a:p>
            <a:r>
              <a:rPr lang="en-US" dirty="0" smtClean="0"/>
              <a:t>O- Opportunity</a:t>
            </a:r>
          </a:p>
          <a:p>
            <a:pPr marL="109728" indent="0">
              <a:buNone/>
            </a:pPr>
            <a:endParaRPr lang="en-US" dirty="0" smtClean="0"/>
          </a:p>
          <a:p>
            <a:r>
              <a:rPr lang="en-US" dirty="0" smtClean="0"/>
              <a:t>T- Threats </a:t>
            </a:r>
          </a:p>
          <a:p>
            <a:endParaRPr lang="en-US" dirty="0"/>
          </a:p>
        </p:txBody>
      </p:sp>
    </p:spTree>
    <p:extLst>
      <p:ext uri="{BB962C8B-B14F-4D97-AF65-F5344CB8AC3E}">
        <p14:creationId xmlns:p14="http://schemas.microsoft.com/office/powerpoint/2010/main" val="3443992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Recommendations </a:t>
            </a:r>
            <a:endParaRPr lang="en-US" dirty="0"/>
          </a:p>
        </p:txBody>
      </p:sp>
      <p:sp>
        <p:nvSpPr>
          <p:cNvPr id="2" name="Content Placeholder 1"/>
          <p:cNvSpPr>
            <a:spLocks noGrp="1"/>
          </p:cNvSpPr>
          <p:nvPr>
            <p:ph idx="1"/>
          </p:nvPr>
        </p:nvSpPr>
        <p:spPr/>
        <p:txBody>
          <a:bodyPr>
            <a:normAutofit lnSpcReduction="10000"/>
          </a:bodyPr>
          <a:lstStyle/>
          <a:p>
            <a:r>
              <a:rPr lang="en-US" dirty="0" smtClean="0"/>
              <a:t>Make Starbucks shops with diversifications and characteristics</a:t>
            </a:r>
          </a:p>
          <a:p>
            <a:endParaRPr lang="en-US" dirty="0"/>
          </a:p>
          <a:p>
            <a:r>
              <a:rPr lang="en-US" dirty="0" smtClean="0"/>
              <a:t>Find corporate partners</a:t>
            </a:r>
          </a:p>
          <a:p>
            <a:endParaRPr lang="en-US" dirty="0"/>
          </a:p>
          <a:p>
            <a:r>
              <a:rPr lang="en-US" dirty="0" smtClean="0"/>
              <a:t>Try to stabilize supply of materials </a:t>
            </a:r>
          </a:p>
          <a:p>
            <a:endParaRPr lang="en-US" dirty="0"/>
          </a:p>
          <a:p>
            <a:r>
              <a:rPr lang="en-US" dirty="0" smtClean="0"/>
              <a:t>Put more focus on environmental protection </a:t>
            </a:r>
          </a:p>
          <a:p>
            <a:endParaRPr lang="en-US" dirty="0"/>
          </a:p>
          <a:p>
            <a:r>
              <a:rPr lang="en-US" dirty="0" smtClean="0"/>
              <a:t>Develop and provide more products </a:t>
            </a:r>
          </a:p>
          <a:p>
            <a:endParaRPr lang="en-US" dirty="0"/>
          </a:p>
          <a:p>
            <a:endParaRPr lang="en-US" dirty="0"/>
          </a:p>
        </p:txBody>
      </p:sp>
    </p:spTree>
    <p:extLst>
      <p:ext uri="{BB962C8B-B14F-4D97-AF65-F5344CB8AC3E}">
        <p14:creationId xmlns:p14="http://schemas.microsoft.com/office/powerpoint/2010/main" val="4100570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 </a:t>
            </a:r>
            <a:endParaRPr lang="en-US" dirty="0"/>
          </a:p>
        </p:txBody>
      </p:sp>
      <p:sp>
        <p:nvSpPr>
          <p:cNvPr id="2" name="Content Placeholder 1"/>
          <p:cNvSpPr>
            <a:spLocks noGrp="1"/>
          </p:cNvSpPr>
          <p:nvPr>
            <p:ph idx="1"/>
          </p:nvPr>
        </p:nvSpPr>
        <p:spPr/>
        <p:txBody>
          <a:bodyPr>
            <a:normAutofit/>
          </a:bodyPr>
          <a:lstStyle/>
          <a:p>
            <a:pPr marL="109728" indent="0">
              <a:buNone/>
            </a:pPr>
            <a:r>
              <a:rPr lang="en-US" dirty="0" smtClean="0"/>
              <a:t>In </a:t>
            </a:r>
            <a:r>
              <a:rPr lang="en-US" dirty="0"/>
              <a:t>such a saturated market as the one that they are in Starbucks needs to focus on increasing consumer awareness and to decrease debt as much as possible. In closing we believe that Starbucks can become even more profitable if they slow down their expansion and concentrate on the stores that they already have open.</a:t>
            </a:r>
          </a:p>
        </p:txBody>
      </p:sp>
    </p:spTree>
    <p:extLst>
      <p:ext uri="{BB962C8B-B14F-4D97-AF65-F5344CB8AC3E}">
        <p14:creationId xmlns:p14="http://schemas.microsoft.com/office/powerpoint/2010/main" val="3997950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References </a:t>
            </a:r>
            <a:endParaRPr lang="en-US" dirty="0"/>
          </a:p>
        </p:txBody>
      </p:sp>
      <p:sp>
        <p:nvSpPr>
          <p:cNvPr id="2" name="Content Placeholder 1"/>
          <p:cNvSpPr>
            <a:spLocks noGrp="1"/>
          </p:cNvSpPr>
          <p:nvPr>
            <p:ph idx="1"/>
          </p:nvPr>
        </p:nvSpPr>
        <p:spPr/>
        <p:txBody>
          <a:bodyPr>
            <a:normAutofit lnSpcReduction="10000"/>
          </a:bodyPr>
          <a:lstStyle/>
          <a:p>
            <a:r>
              <a:rPr lang="en-US" dirty="0"/>
              <a:t>Thompson, C. J., &amp; </a:t>
            </a:r>
            <a:r>
              <a:rPr lang="en-US" dirty="0" err="1"/>
              <a:t>Arsel</a:t>
            </a:r>
            <a:r>
              <a:rPr lang="en-US" dirty="0"/>
              <a:t>, Z. (2004). The Starbucks </a:t>
            </a:r>
            <a:r>
              <a:rPr lang="en-US" dirty="0" err="1"/>
              <a:t>brandscape</a:t>
            </a:r>
            <a:r>
              <a:rPr lang="en-US" dirty="0"/>
              <a:t> and consumers'(</a:t>
            </a:r>
            <a:r>
              <a:rPr lang="en-US" dirty="0" err="1"/>
              <a:t>anticorporate</a:t>
            </a:r>
            <a:r>
              <a:rPr lang="en-US" dirty="0"/>
              <a:t>) experiences of </a:t>
            </a:r>
            <a:r>
              <a:rPr lang="en-US" dirty="0" err="1"/>
              <a:t>glocalization</a:t>
            </a:r>
            <a:r>
              <a:rPr lang="en-US" dirty="0"/>
              <a:t>. </a:t>
            </a:r>
            <a:r>
              <a:rPr lang="en-US" i="1" dirty="0"/>
              <a:t>Journal of Consumer Research</a:t>
            </a:r>
            <a:r>
              <a:rPr lang="en-US" dirty="0"/>
              <a:t>, </a:t>
            </a:r>
            <a:r>
              <a:rPr lang="en-US" i="1" dirty="0"/>
              <a:t>31</a:t>
            </a:r>
            <a:r>
              <a:rPr lang="en-US" dirty="0"/>
              <a:t>(3), 631-642</a:t>
            </a:r>
            <a:r>
              <a:rPr lang="en-US" dirty="0" smtClean="0"/>
              <a:t>.</a:t>
            </a:r>
          </a:p>
          <a:p>
            <a:r>
              <a:rPr lang="en-US" dirty="0"/>
              <a:t>Schultz, H. (2012). </a:t>
            </a:r>
            <a:r>
              <a:rPr lang="en-US" i="1" dirty="0"/>
              <a:t>Pour your heart into it: How Starbucks built a company one cup at a time</a:t>
            </a:r>
            <a:r>
              <a:rPr lang="en-US" dirty="0"/>
              <a:t>. Hachette UK</a:t>
            </a:r>
            <a:r>
              <a:rPr lang="en-US" dirty="0" smtClean="0"/>
              <a:t>.</a:t>
            </a:r>
          </a:p>
          <a:p>
            <a:r>
              <a:rPr lang="en-US" dirty="0" err="1"/>
              <a:t>Gallaugher</a:t>
            </a:r>
            <a:r>
              <a:rPr lang="en-US" dirty="0"/>
              <a:t>, J., &amp; </a:t>
            </a:r>
            <a:r>
              <a:rPr lang="en-US" dirty="0" err="1"/>
              <a:t>Ransbotham</a:t>
            </a:r>
            <a:r>
              <a:rPr lang="en-US" dirty="0"/>
              <a:t>, S. (2010). Social media and customer dialog management at Starbucks. </a:t>
            </a:r>
            <a:r>
              <a:rPr lang="en-US" i="1" dirty="0"/>
              <a:t>MIS Quarterly Executive</a:t>
            </a:r>
            <a:r>
              <a:rPr lang="en-US" dirty="0"/>
              <a:t>, </a:t>
            </a:r>
            <a:r>
              <a:rPr lang="en-US" i="1" dirty="0"/>
              <a:t>9</a:t>
            </a:r>
            <a:r>
              <a:rPr lang="en-US" dirty="0"/>
              <a:t>(4).</a:t>
            </a:r>
          </a:p>
        </p:txBody>
      </p:sp>
    </p:spTree>
    <p:extLst>
      <p:ext uri="{BB962C8B-B14F-4D97-AF65-F5344CB8AC3E}">
        <p14:creationId xmlns:p14="http://schemas.microsoft.com/office/powerpoint/2010/main" val="1019356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252</TotalTime>
  <Words>583</Words>
  <Application>Microsoft Office PowerPoint</Application>
  <PresentationFormat>On-screen Show (4:3)</PresentationFormat>
  <Paragraphs>149</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Book Antiqua</vt:lpstr>
      <vt:lpstr>Lucida Sans</vt:lpstr>
      <vt:lpstr>Wingdings</vt:lpstr>
      <vt:lpstr>Wingdings 2</vt:lpstr>
      <vt:lpstr>Wingdings 3</vt:lpstr>
      <vt:lpstr>Apex</vt:lpstr>
      <vt:lpstr>STARBuCKS COFFEE  </vt:lpstr>
      <vt:lpstr>INTRODUCTION</vt:lpstr>
      <vt:lpstr>Facts about Starbucks</vt:lpstr>
      <vt:lpstr>Starbucks Products</vt:lpstr>
      <vt:lpstr>Business Problem (1)</vt:lpstr>
      <vt:lpstr>Business Problem (2)</vt:lpstr>
      <vt:lpstr>Strengths </vt:lpstr>
      <vt:lpstr>Weaknesses </vt:lpstr>
      <vt:lpstr>Chronology of Events/Timeline</vt:lpstr>
      <vt:lpstr>Chronology of Events/Timeline</vt:lpstr>
      <vt:lpstr>Stakeholders </vt:lpstr>
      <vt:lpstr>Stakeholders Groups</vt:lpstr>
      <vt:lpstr>Stakeholders Groups</vt:lpstr>
      <vt:lpstr>Threats </vt:lpstr>
      <vt:lpstr>Types of Strategies </vt:lpstr>
      <vt:lpstr>Business Strategy</vt:lpstr>
      <vt:lpstr>Competitive Strategy </vt:lpstr>
      <vt:lpstr>International Expansion Strategy </vt:lpstr>
      <vt:lpstr>Corporate Level Strategy </vt:lpstr>
      <vt:lpstr>Recommendations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dc:creator>
  <cp:lastModifiedBy>morris mbithi</cp:lastModifiedBy>
  <cp:revision>25</cp:revision>
  <dcterms:created xsi:type="dcterms:W3CDTF">2017-12-13T06:03:40Z</dcterms:created>
  <dcterms:modified xsi:type="dcterms:W3CDTF">2017-12-13T13:09:30Z</dcterms:modified>
</cp:coreProperties>
</file>